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0" r:id="rId7"/>
    <p:sldId id="268" r:id="rId8"/>
    <p:sldId id="261" r:id="rId9"/>
    <p:sldId id="270" r:id="rId10"/>
    <p:sldId id="271" r:id="rId11"/>
    <p:sldId id="262" r:id="rId12"/>
    <p:sldId id="272" r:id="rId13"/>
    <p:sldId id="27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615882"/>
      </p:ext>
    </p:extLst>
  </p:cSld>
  <p:clrMapOvr>
    <a:masterClrMapping/>
  </p:clrMapOvr>
  <p:transition spd="slow" advTm="6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3119512"/>
      </p:ext>
    </p:extLst>
  </p:cSld>
  <p:clrMapOvr>
    <a:masterClrMapping/>
  </p:clrMapOvr>
  <p:transition spd="slow" advTm="6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018931"/>
      </p:ext>
    </p:extLst>
  </p:cSld>
  <p:clrMapOvr>
    <a:masterClrMapping/>
  </p:clrMapOvr>
  <p:transition spd="slow" advTm="6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003197"/>
      </p:ext>
    </p:extLst>
  </p:cSld>
  <p:clrMapOvr>
    <a:masterClrMapping/>
  </p:clrMapOvr>
  <p:transition spd="slow" advTm="6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050012"/>
      </p:ext>
    </p:extLst>
  </p:cSld>
  <p:clrMapOvr>
    <a:masterClrMapping/>
  </p:clrMapOvr>
  <p:transition spd="slow" advTm="6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497746"/>
      </p:ext>
    </p:extLst>
  </p:cSld>
  <p:clrMapOvr>
    <a:masterClrMapping/>
  </p:clrMapOvr>
  <p:transition spd="slow" advTm="6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092330"/>
      </p:ext>
    </p:extLst>
  </p:cSld>
  <p:clrMapOvr>
    <a:masterClrMapping/>
  </p:clrMapOvr>
  <p:transition spd="slow" advTm="6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204112"/>
      </p:ext>
    </p:extLst>
  </p:cSld>
  <p:clrMapOvr>
    <a:masterClrMapping/>
  </p:clrMapOvr>
  <p:transition spd="slow" advTm="6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019299"/>
      </p:ext>
    </p:extLst>
  </p:cSld>
  <p:clrMapOvr>
    <a:masterClrMapping/>
  </p:clrMapOvr>
  <p:transition spd="slow" advTm="6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07697"/>
      </p:ext>
    </p:extLst>
  </p:cSld>
  <p:clrMapOvr>
    <a:masterClrMapping/>
  </p:clrMapOvr>
  <p:transition spd="slow" advTm="6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747173"/>
      </p:ext>
    </p:extLst>
  </p:cSld>
  <p:clrMapOvr>
    <a:masterClrMapping/>
  </p:clrMapOvr>
  <p:transition spd="slow" advTm="6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0EDE-0361-4A23-92A8-60EE25B3E6E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3595-3E77-4C0F-96AC-4BF795C77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82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800" b="1" i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«Что должен  уметь </a:t>
            </a:r>
          </a:p>
          <a:p>
            <a:pPr algn="ctr">
              <a:spcAft>
                <a:spcPts val="0"/>
              </a:spcAft>
            </a:pPr>
            <a:r>
              <a:rPr lang="ru-RU" sz="4800" b="1" i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ребенок 3-4 лет» </a:t>
            </a:r>
            <a:endParaRPr lang="ru-RU" sz="48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8514"/>
            <a:ext cx="5328592" cy="73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4346" y="5943600"/>
            <a:ext cx="2304256" cy="72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5186" y="4941168"/>
            <a:ext cx="454729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70306"/>
      </p:ext>
    </p:extLst>
  </p:cSld>
  <p:clrMapOvr>
    <a:masterClrMapping/>
  </p:clrMapOvr>
  <p:transition advTm="3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 descr="IMG_20190807_11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04664"/>
            <a:ext cx="3563888" cy="2672916"/>
          </a:xfrm>
          <a:prstGeom prst="rect">
            <a:avLst/>
          </a:prstGeom>
        </p:spPr>
      </p:pic>
      <p:pic>
        <p:nvPicPr>
          <p:cNvPr id="3" name="Рисунок 2" descr="IMG_20190821_101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212976"/>
            <a:ext cx="3275856" cy="2456892"/>
          </a:xfrm>
          <a:prstGeom prst="rect">
            <a:avLst/>
          </a:prstGeom>
        </p:spPr>
      </p:pic>
    </p:spTree>
  </p:cSld>
  <p:clrMapOvr>
    <a:masterClrMapping/>
  </p:clrMapOvr>
  <p:transition spd="slow" advTm="6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Социально-игровая деятельность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может принимать на себя роль, непродолжительно взаимодействовать со сверстниками от имени героя.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умеет объединять несколько игровых действий в единую сюжетную линию, отражать в игре действия с предметами и взаимоотношения людей.	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способен придерживаться игровых правил в дидактических играх.	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способен  следить за развитием театрализованного действия и эмоционально на него отзываться.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разыгрывает по просьбе взрослого и самостоятельно небольшие отрывки из знакомых сказок.	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имитирует движения, мимику и интонацию воображаемого героя.</a:t>
            </a: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59819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3408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 descr="IMG_20190815_112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2987824" cy="2240868"/>
          </a:xfrm>
          <a:prstGeom prst="rect">
            <a:avLst/>
          </a:prstGeom>
        </p:spPr>
      </p:pic>
      <p:pic>
        <p:nvPicPr>
          <p:cNvPr id="6" name="Рисунок 5" descr="IMG_20190903_161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356992"/>
            <a:ext cx="2915816" cy="2186862"/>
          </a:xfrm>
          <a:prstGeom prst="rect">
            <a:avLst/>
          </a:prstGeom>
        </p:spPr>
      </p:pic>
      <p:pic>
        <p:nvPicPr>
          <p:cNvPr id="7" name="Рисунок 6" descr="IMG_20191115_093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140968"/>
            <a:ext cx="3251853" cy="2438890"/>
          </a:xfrm>
          <a:prstGeom prst="rect">
            <a:avLst/>
          </a:prstGeom>
        </p:spPr>
      </p:pic>
      <p:pic>
        <p:nvPicPr>
          <p:cNvPr id="10" name="Рисунок 9" descr="IMG_20191128_094151.jpg"/>
          <p:cNvPicPr>
            <a:picLocks noChangeAspect="1"/>
          </p:cNvPicPr>
          <p:nvPr/>
        </p:nvPicPr>
        <p:blipFill>
          <a:blip r:embed="rId6" cstate="print"/>
          <a:srcRect l="29000" t="18765" r="23661" b="16410"/>
          <a:stretch>
            <a:fillRect/>
          </a:stretch>
        </p:blipFill>
        <p:spPr>
          <a:xfrm>
            <a:off x="4932040" y="0"/>
            <a:ext cx="2664296" cy="2736304"/>
          </a:xfrm>
          <a:prstGeom prst="rect">
            <a:avLst/>
          </a:prstGeom>
        </p:spPr>
      </p:pic>
    </p:spTree>
  </p:cSld>
  <p:clrMapOvr>
    <a:masterClrMapping/>
  </p:clrMapOvr>
  <p:transition spd="slow" advTm="6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 descr="IMG_20191128_094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764704"/>
            <a:ext cx="5972539" cy="4479404"/>
          </a:xfrm>
          <a:prstGeom prst="rect">
            <a:avLst/>
          </a:prstGeom>
        </p:spPr>
      </p:pic>
    </p:spTree>
  </p:cSld>
  <p:clrMapOvr>
    <a:masterClrMapping/>
  </p:clrMapOvr>
  <p:transition spd="slow" advTm="6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90802_092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основ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безопасного поведения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соблюдает элементарные правила поведения в детском саду.	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соблюдает элементарные правила взаимодействия с растениями и животными	.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имеет элементарные представления о правилах дорожного движения.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IMG_20190802_094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293096"/>
            <a:ext cx="2843808" cy="2132856"/>
          </a:xfrm>
          <a:prstGeom prst="rect">
            <a:avLst/>
          </a:prstGeom>
        </p:spPr>
      </p:pic>
      <p:pic>
        <p:nvPicPr>
          <p:cNvPr id="8" name="Рисунок 7" descr="IMG_20190902_094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293096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083671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76feece0144ce63038cc30b0d7550bac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Музыкальная деятельность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способен слушать музыкальные произведения до конца. Узнает знакомые песни.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различает звуки по высоте (в пределах октавы). Замечает изменения в звучании (тихо – громко, быстро – медленно). 	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поет, не отставая и не опережая других. Испытывает удовольствие от пения. 	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умеет выполнять танцевальные движения: кружиться в парах, притопывать попеременно ногами, двигаться под музыку с предметами. 	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называет и различает детские музыкальные инструменты: погремушки, бубен, металлофон.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IMG-787f796c5e90da6bf4603d91dab38c7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5013176"/>
            <a:ext cx="2075722" cy="1556792"/>
          </a:xfrm>
          <a:prstGeom prst="rect">
            <a:avLst/>
          </a:prstGeom>
        </p:spPr>
      </p:pic>
      <p:pic>
        <p:nvPicPr>
          <p:cNvPr id="7" name="Рисунок 6" descr="IMG-f14c9410ada3b7ef4ea3e00af0211716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5013176"/>
            <a:ext cx="2158447" cy="1438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511016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Изобразительная деятельность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Рисование.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изображает отдельные предметы, простые по композиции сюжеты.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Подбирает цвета, соответствующие изображаемым  предметам.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Правильно пользуется кистью, красками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	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Лепка.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Умеет отделять от большого куска глины маленькие, раскатывать комочки прямыми и круговыми движениями ладоней. 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Лепит различные предметы, состоящие из 1-3 частей, используя разные приемы.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Аппликация.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Создает изображения предметов из готовых фигур.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Украшает заготовки из бумаги разной формы. 	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Подбирает цвета, соответствующие изображаемым предметам и по собственному желанию, умеет аккуратно  использовать материалы.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069826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Спасибо  за внимание!</a:t>
            </a:r>
          </a:p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Спасибо  за внимание!</a:t>
            </a:r>
          </a:p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930739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191120_111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Речевое развитие</a:t>
            </a:r>
            <a:endParaRPr lang="ru-RU" sz="3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отвечает на разнообразные вопросы взрослого, касающиеся ближайшего окружения.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рассматривает игрушки, сюжетные картинки.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использует все части речи, простые нераспространенные предложения и предложения с однородными членами.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пересказывает содержание произведения с опорой на рисунки в книге, вопросы воспитателя.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называет произведение (в произвольном изложении), прослушав отрывок из него.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может прочитать наизусть небольшое стихотворение при помощи взрослого.</a:t>
            </a:r>
          </a:p>
          <a:p>
            <a:pPr lvl="0"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Рисунок 5" descr="IMG_20191120_111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869160"/>
            <a:ext cx="1979712" cy="1484784"/>
          </a:xfrm>
          <a:prstGeom prst="rect">
            <a:avLst/>
          </a:prstGeom>
        </p:spPr>
      </p:pic>
      <p:pic>
        <p:nvPicPr>
          <p:cNvPr id="7" name="Рисунок 6" descr="IMG_20191119_080901.jpg"/>
          <p:cNvPicPr>
            <a:picLocks noChangeAspect="1"/>
          </p:cNvPicPr>
          <p:nvPr/>
        </p:nvPicPr>
        <p:blipFill>
          <a:blip r:embed="rId5" cstate="print"/>
          <a:srcRect l="6688" r="1963"/>
          <a:stretch>
            <a:fillRect/>
          </a:stretch>
        </p:blipFill>
        <p:spPr>
          <a:xfrm>
            <a:off x="3707904" y="4915392"/>
            <a:ext cx="1839835" cy="1510559"/>
          </a:xfrm>
          <a:prstGeom prst="rect">
            <a:avLst/>
          </a:prstGeom>
        </p:spPr>
      </p:pic>
      <p:pic>
        <p:nvPicPr>
          <p:cNvPr id="8" name="Рисунок 7" descr="IMG_20191113_0951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833156"/>
            <a:ext cx="2147730" cy="1610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932899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ФЭМП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может составлять при помощи взрослого группы из однородных предметов и выделять один предмет из группы.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умеет находить в окружающей обстановке один и несколько одинаковых предметов.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правильно определяет количественное соотношение двух групп предметов, понимает конкретный смысл слов  «больше», «меньше», «столько же».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различает круг, квадрат, треугольник, предметы с углами и круглые формы.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понимает смысл обозначений: вверху – внизу, впереди – сзади, слева – справа, над – под; понятия времени суток: утро – вечер – день – ночь. 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называет знакомые предметы, объясняет их значение, выделяет, называет признаки (цвет, форму, материал).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ориентируется в помещениях детского сада и на участке. </a:t>
            </a:r>
            <a:endParaRPr lang="ru-RU" sz="12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688439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Физическое развитие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 умеет самостоятельно одеваться и раздеваться в определенной последовательности.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 приучен к опрятности (замечает непорядок в одежде, устраняет его при небольшой помощи взрослого)	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пользуется индивидуальными предметами (носовым платком, салфеткой, расческой, туалетной бумагой).	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владеет простейшими навыками поведения во время еды, умывания. 	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умеет ходить прямо, не шаркая ногами, в заданном направлении. 	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 умеет бегать, сохраняя равновесие, изменяя направление, темп бега в соответствии с указаниями воспитателя, сохраняет равновесие при ходьбе по ограниченной плоскости.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может ползать на четвереньках, лазать по лесенке-стремянке, гимнастической стенке произвольным способом.	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энергично отталкивается в прыжках на двух ногах, прыгает в длину с места не менее чем на 40 см. 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может катать мяч в заданном направлении с расстояния 1,5 м, бросать мяч двумя руками от груди, из-за головы, ударять мячом о пол, бросать вверх 2-3 раза подряд и ловить.	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может метать предметы правой и левой рукой на расстояние не менее 5 м. 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58934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IMG-2ee82e81a3d3a3e4899bbb938d83112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2049692" cy="2732923"/>
          </a:xfrm>
          <a:prstGeom prst="rect">
            <a:avLst/>
          </a:prstGeom>
        </p:spPr>
      </p:pic>
      <p:pic>
        <p:nvPicPr>
          <p:cNvPr id="6" name="Рисунок 5" descr="IMG_20190808_083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2339752" cy="1754814"/>
          </a:xfrm>
          <a:prstGeom prst="rect">
            <a:avLst/>
          </a:prstGeom>
        </p:spPr>
      </p:pic>
      <p:pic>
        <p:nvPicPr>
          <p:cNvPr id="7" name="Рисунок 6" descr="IMG_20190725_093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573016"/>
            <a:ext cx="2915816" cy="2186862"/>
          </a:xfrm>
          <a:prstGeom prst="rect">
            <a:avLst/>
          </a:prstGeom>
        </p:spPr>
      </p:pic>
      <p:pic>
        <p:nvPicPr>
          <p:cNvPr id="8" name="Рисунок 7" descr="IMG-89c2753af69839baa5246c4c2c6de12f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76672"/>
            <a:ext cx="2016224" cy="2688299"/>
          </a:xfrm>
          <a:prstGeom prst="rect">
            <a:avLst/>
          </a:prstGeom>
        </p:spPr>
      </p:pic>
      <p:pic>
        <p:nvPicPr>
          <p:cNvPr id="10" name="Рисунок 9" descr="IMG_20190723_0938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764704"/>
            <a:ext cx="3011827" cy="2258870"/>
          </a:xfrm>
          <a:prstGeom prst="rect">
            <a:avLst/>
          </a:prstGeom>
        </p:spPr>
      </p:pic>
      <p:pic>
        <p:nvPicPr>
          <p:cNvPr id="11" name="Рисунок 10" descr="IMG_20190218_0932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3789040"/>
            <a:ext cx="2843808" cy="2132856"/>
          </a:xfrm>
          <a:prstGeom prst="rect">
            <a:avLst/>
          </a:prstGeom>
        </p:spPr>
      </p:pic>
    </p:spTree>
  </p:cSld>
  <p:clrMapOvr>
    <a:masterClrMapping/>
  </p:clrMapOvr>
  <p:transition spd="slow" advTm="6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90902_094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познавательных действий, конструктивно-модельная деятельность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знает, называет и правильно использует детали строительного материала.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умеет располагать кирпичики, пластины вертикально.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изменяет постройки, надстраивая или заменяя одни детали другими.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умеет группировать предметы по цвету, размеру, форме.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IMG_20191003_0947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509120"/>
            <a:ext cx="2459766" cy="1844824"/>
          </a:xfrm>
          <a:prstGeom prst="rect">
            <a:avLst/>
          </a:prstGeom>
        </p:spPr>
      </p:pic>
      <p:pic>
        <p:nvPicPr>
          <p:cNvPr id="8" name="Рисунок 7" descr="IMG_20191120_162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509120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196344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 descr="IMG_20191119_08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48680"/>
            <a:ext cx="3347864" cy="2510898"/>
          </a:xfrm>
          <a:prstGeom prst="rect">
            <a:avLst/>
          </a:prstGeom>
        </p:spPr>
      </p:pic>
      <p:pic>
        <p:nvPicPr>
          <p:cNvPr id="3" name="Рисунок 2" descr="IMG_20191113_102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39298"/>
            <a:ext cx="3240360" cy="2430270"/>
          </a:xfrm>
          <a:prstGeom prst="rect">
            <a:avLst/>
          </a:prstGeom>
        </p:spPr>
      </p:pic>
      <p:pic>
        <p:nvPicPr>
          <p:cNvPr id="4" name="Рисунок 3" descr="IMG_20190920_103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429000"/>
            <a:ext cx="3312368" cy="2484276"/>
          </a:xfrm>
          <a:prstGeom prst="rect">
            <a:avLst/>
          </a:prstGeom>
        </p:spPr>
      </p:pic>
      <p:pic>
        <p:nvPicPr>
          <p:cNvPr id="5" name="Рисунок 4" descr="IMG_20190920_103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356992"/>
            <a:ext cx="3395869" cy="2546902"/>
          </a:xfrm>
          <a:prstGeom prst="rect">
            <a:avLst/>
          </a:prstGeom>
        </p:spPr>
      </p:pic>
    </p:spTree>
  </p:cSld>
  <p:clrMapOvr>
    <a:masterClrMapping/>
  </p:clrMapOvr>
  <p:transition spd="slow" advTm="6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90807_105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целостной картины мира и представлений о социальных ценностях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называет свой город (поселок).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знает и называет некоторые растения, животных и их детенышей. 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выделяет наиболее характерные сезонные изменения в природе. 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Ребенок проявляет бережное отношение к природе.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IMG-9daa807fbdd00e6983cdd275650f551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221088"/>
            <a:ext cx="1545636" cy="2060848"/>
          </a:xfrm>
          <a:prstGeom prst="rect">
            <a:avLst/>
          </a:prstGeom>
        </p:spPr>
      </p:pic>
      <p:pic>
        <p:nvPicPr>
          <p:cNvPr id="8" name="Рисунок 7" descr="IMG-2761ffa9dff4244cbf17a3358605f04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21088"/>
            <a:ext cx="1563638" cy="2084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1211420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6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 descr="IMG-50459558e23c51edacb7f79972f41bb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6672"/>
            <a:ext cx="2304256" cy="3072341"/>
          </a:xfrm>
          <a:prstGeom prst="rect">
            <a:avLst/>
          </a:prstGeom>
        </p:spPr>
      </p:pic>
      <p:pic>
        <p:nvPicPr>
          <p:cNvPr id="3" name="Рисунок 2" descr="IMG_20191009_112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48680"/>
            <a:ext cx="3707904" cy="2780928"/>
          </a:xfrm>
          <a:prstGeom prst="rect">
            <a:avLst/>
          </a:prstGeom>
        </p:spPr>
      </p:pic>
      <p:pic>
        <p:nvPicPr>
          <p:cNvPr id="6" name="Рисунок 5" descr="IMG_20190807_105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789040"/>
            <a:ext cx="2952328" cy="2214246"/>
          </a:xfrm>
          <a:prstGeom prst="rect">
            <a:avLst/>
          </a:prstGeom>
        </p:spPr>
      </p:pic>
      <p:pic>
        <p:nvPicPr>
          <p:cNvPr id="5" name="Рисунок 4" descr="IMG_20190909_1031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09628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 spd="slow" advTm="60000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439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c400</cp:lastModifiedBy>
  <cp:revision>19</cp:revision>
  <dcterms:created xsi:type="dcterms:W3CDTF">2015-10-11T17:59:34Z</dcterms:created>
  <dcterms:modified xsi:type="dcterms:W3CDTF">2019-12-01T07:11:46Z</dcterms:modified>
</cp:coreProperties>
</file>